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2" r:id="rId5"/>
    <p:sldId id="262" r:id="rId6"/>
    <p:sldId id="263" r:id="rId7"/>
    <p:sldId id="318" r:id="rId8"/>
    <p:sldId id="294" r:id="rId9"/>
    <p:sldId id="315" r:id="rId10"/>
    <p:sldId id="295" r:id="rId11"/>
    <p:sldId id="316" r:id="rId12"/>
    <p:sldId id="300" r:id="rId13"/>
    <p:sldId id="296" r:id="rId14"/>
    <p:sldId id="297" r:id="rId15"/>
    <p:sldId id="317" r:id="rId16"/>
    <p:sldId id="319" r:id="rId17"/>
    <p:sldId id="312" r:id="rId18"/>
    <p:sldId id="29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82" d="100"/>
          <a:sy n="82" d="100"/>
        </p:scale>
        <p:origin x="710" y="-1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28/02/2023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a:p>
        </p:txBody>
      </p:sp>
    </p:spTree>
    <p:extLst>
      <p:ext uri="{BB962C8B-B14F-4D97-AF65-F5344CB8AC3E}">
        <p14:creationId xmlns:p14="http://schemas.microsoft.com/office/powerpoint/2010/main" val="1979906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10</a:t>
            </a:fld>
            <a:endParaRPr lang="nl-NL"/>
          </a:p>
        </p:txBody>
      </p:sp>
    </p:spTree>
    <p:extLst>
      <p:ext uri="{BB962C8B-B14F-4D97-AF65-F5344CB8AC3E}">
        <p14:creationId xmlns:p14="http://schemas.microsoft.com/office/powerpoint/2010/main" val="1020162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11</a:t>
            </a:fld>
            <a:endParaRPr lang="nl-NL"/>
          </a:p>
        </p:txBody>
      </p:sp>
    </p:spTree>
    <p:extLst>
      <p:ext uri="{BB962C8B-B14F-4D97-AF65-F5344CB8AC3E}">
        <p14:creationId xmlns:p14="http://schemas.microsoft.com/office/powerpoint/2010/main" val="884059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12</a:t>
            </a:fld>
            <a:endParaRPr lang="nl-NL"/>
          </a:p>
        </p:txBody>
      </p:sp>
    </p:spTree>
    <p:extLst>
      <p:ext uri="{BB962C8B-B14F-4D97-AF65-F5344CB8AC3E}">
        <p14:creationId xmlns:p14="http://schemas.microsoft.com/office/powerpoint/2010/main" val="3935109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14</a:t>
            </a:fld>
            <a:endParaRPr lang="nl-NL"/>
          </a:p>
        </p:txBody>
      </p:sp>
    </p:spTree>
    <p:extLst>
      <p:ext uri="{BB962C8B-B14F-4D97-AF65-F5344CB8AC3E}">
        <p14:creationId xmlns:p14="http://schemas.microsoft.com/office/powerpoint/2010/main" val="223031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15</a:t>
            </a:fld>
            <a:endParaRPr lang="nl-NL"/>
          </a:p>
        </p:txBody>
      </p:sp>
    </p:spTree>
    <p:extLst>
      <p:ext uri="{BB962C8B-B14F-4D97-AF65-F5344CB8AC3E}">
        <p14:creationId xmlns:p14="http://schemas.microsoft.com/office/powerpoint/2010/main" val="72097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2</a:t>
            </a:fld>
            <a:endParaRPr lang="nl-NL"/>
          </a:p>
        </p:txBody>
      </p:sp>
    </p:spTree>
    <p:extLst>
      <p:ext uri="{BB962C8B-B14F-4D97-AF65-F5344CB8AC3E}">
        <p14:creationId xmlns:p14="http://schemas.microsoft.com/office/powerpoint/2010/main" val="57102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3</a:t>
            </a:fld>
            <a:endParaRPr lang="nl-NL"/>
          </a:p>
        </p:txBody>
      </p:sp>
    </p:spTree>
    <p:extLst>
      <p:ext uri="{BB962C8B-B14F-4D97-AF65-F5344CB8AC3E}">
        <p14:creationId xmlns:p14="http://schemas.microsoft.com/office/powerpoint/2010/main" val="190381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4</a:t>
            </a:fld>
            <a:endParaRPr lang="nl-NL"/>
          </a:p>
        </p:txBody>
      </p:sp>
    </p:spTree>
    <p:extLst>
      <p:ext uri="{BB962C8B-B14F-4D97-AF65-F5344CB8AC3E}">
        <p14:creationId xmlns:p14="http://schemas.microsoft.com/office/powerpoint/2010/main" val="2911601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5</a:t>
            </a:fld>
            <a:endParaRPr lang="nl-NL"/>
          </a:p>
        </p:txBody>
      </p:sp>
    </p:spTree>
    <p:extLst>
      <p:ext uri="{BB962C8B-B14F-4D97-AF65-F5344CB8AC3E}">
        <p14:creationId xmlns:p14="http://schemas.microsoft.com/office/powerpoint/2010/main" val="4205844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6</a:t>
            </a:fld>
            <a:endParaRPr lang="nl-NL"/>
          </a:p>
        </p:txBody>
      </p:sp>
    </p:spTree>
    <p:extLst>
      <p:ext uri="{BB962C8B-B14F-4D97-AF65-F5344CB8AC3E}">
        <p14:creationId xmlns:p14="http://schemas.microsoft.com/office/powerpoint/2010/main" val="166510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7</a:t>
            </a:fld>
            <a:endParaRPr lang="nl-NL"/>
          </a:p>
        </p:txBody>
      </p:sp>
    </p:spTree>
    <p:extLst>
      <p:ext uri="{BB962C8B-B14F-4D97-AF65-F5344CB8AC3E}">
        <p14:creationId xmlns:p14="http://schemas.microsoft.com/office/powerpoint/2010/main" val="689075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8</a:t>
            </a:fld>
            <a:endParaRPr lang="nl-NL"/>
          </a:p>
        </p:txBody>
      </p:sp>
    </p:spTree>
    <p:extLst>
      <p:ext uri="{BB962C8B-B14F-4D97-AF65-F5344CB8AC3E}">
        <p14:creationId xmlns:p14="http://schemas.microsoft.com/office/powerpoint/2010/main" val="3077413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9</a:t>
            </a:fld>
            <a:endParaRPr lang="nl-NL"/>
          </a:p>
        </p:txBody>
      </p:sp>
    </p:spTree>
    <p:extLst>
      <p:ext uri="{BB962C8B-B14F-4D97-AF65-F5344CB8AC3E}">
        <p14:creationId xmlns:p14="http://schemas.microsoft.com/office/powerpoint/2010/main" val="4181410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82617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3"/>
        </a:solidFill>
        <a:effectLst/>
      </p:bgPr>
    </p:bg>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F6FB8D2B-0DCF-7345-A1D8-F6B860C659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888" t="-1" r="-1" b="-11888"/>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17407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813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28-2-2023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43265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28-2-2023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1423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28-2-2023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35847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28-2-2023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45995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28-2-2023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30540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28-2-2023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28-2-2023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3699048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3"/>
        </a:solidFill>
        <a:effectLst/>
      </p:bgPr>
    </p:bg>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DC4F4B91-D9AA-DC48-8378-C9D0B479A3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3" name="Afbeelding 2">
            <a:extLst>
              <a:ext uri="{FF2B5EF4-FFF2-40B4-BE49-F238E27FC236}">
                <a16:creationId xmlns:a16="http://schemas.microsoft.com/office/drawing/2014/main" id="{4384E7FF-5E9D-E54F-9167-5093A4D17AE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714750" y="2667000"/>
            <a:ext cx="4762500" cy="1524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59291"/>
            <a:ext cx="11449049" cy="1160403"/>
          </a:xfrm>
        </p:spPr>
        <p:txBody>
          <a:bodyPr/>
          <a:lstStyle>
            <a:lvl1pPr>
              <a:defRPr>
                <a:solidFill>
                  <a:srgbClr val="E6E6E6"/>
                </a:solidFill>
              </a:defRPr>
            </a:lvl1pPr>
          </a:lstStyle>
          <a:p>
            <a:r>
              <a:rPr lang="nl-NL"/>
              <a:t>Klik om stijl te bewerken</a:t>
            </a:r>
            <a:endParaRPr lang="en-GB"/>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28-2-2023</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294692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479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3"/>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28-2-2023</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pic>
        <p:nvPicPr>
          <p:cNvPr id="10" name="Afbeelding 9">
            <a:extLst>
              <a:ext uri="{FF2B5EF4-FFF2-40B4-BE49-F238E27FC236}">
                <a16:creationId xmlns:a16="http://schemas.microsoft.com/office/drawing/2014/main" id="{841EA048-6A9F-5A4F-8D5C-7C09668295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539508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28-2-2023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a:solidFill>
                    <a:schemeClr val="tx1"/>
                  </a:solidFill>
                  <a:latin typeface="+mn-lt"/>
                  <a:ea typeface="+mn-ea"/>
                  <a:cs typeface="+mn-cs"/>
                </a:rPr>
                <a:t>Eerste</a:t>
              </a:r>
              <a:r>
                <a:rPr lang="nl-NL" noProof="0"/>
                <a:t> niveau</a:t>
              </a:r>
            </a:p>
            <a:p>
              <a:pPr marL="501750" lvl="1" indent="-285750">
                <a:buFont typeface="Arial" panose="020B0604020202020204" pitchFamily="34" charset="0"/>
                <a:buChar char="-"/>
              </a:pPr>
              <a:r>
                <a:rPr lang="nl-NL" noProof="0"/>
                <a:t>Tweede niveau</a:t>
              </a:r>
            </a:p>
            <a:p>
              <a:pPr marL="648000" lvl="2" indent="-216000">
                <a:buFont typeface="Arial" panose="020B0604020202020204" pitchFamily="34" charset="0"/>
                <a:buChar char="-"/>
              </a:pPr>
              <a:r>
                <a:rPr lang="nl-NL" noProof="0"/>
                <a:t>Derde niveau</a:t>
              </a:r>
            </a:p>
            <a:p>
              <a:pPr marL="0" lvl="3"/>
              <a:r>
                <a:rPr lang="nl-NL" b="1" noProof="0"/>
                <a:t>Vierde niveau</a:t>
              </a:r>
            </a:p>
            <a:p>
              <a:pPr marL="0" lvl="4"/>
              <a:r>
                <a:rPr lang="nl-NL" noProof="0"/>
                <a:t>Vijfde niveau</a:t>
              </a:r>
            </a:p>
            <a:p>
              <a:pPr marL="432000" lvl="5" indent="-432000">
                <a:buFont typeface="+mj-lt"/>
                <a:buAutoNum type="arabicPeriod"/>
              </a:pPr>
              <a:r>
                <a:rPr lang="nl-NL" noProof="0"/>
                <a:t>Zesde niveau</a:t>
              </a:r>
            </a:p>
            <a:p>
              <a:pPr marL="864000" lvl="6" indent="-432000">
                <a:buFont typeface="+mj-lt"/>
                <a:buAutoNum type="alphaLcPeriod"/>
              </a:pPr>
              <a:r>
                <a:rPr lang="nl-NL" noProof="0"/>
                <a:t>Zevende niveau - Subtitel</a:t>
              </a:r>
            </a:p>
            <a:p>
              <a:pPr marL="0" lvl="7">
                <a:spcAft>
                  <a:spcPts val="1200"/>
                </a:spcAft>
              </a:pPr>
              <a:r>
                <a:rPr lang="nl-NL" sz="3000" noProof="0"/>
                <a:t>Achtste niveau - Subtitel</a:t>
              </a:r>
            </a:p>
            <a:p>
              <a:pPr marL="0" lvl="8"/>
              <a:r>
                <a:rPr lang="nl-NL" noProof="0"/>
                <a:t>Negende Niveau</a:t>
              </a:r>
            </a:p>
            <a:p>
              <a:endParaRPr lang="nl-NL" noProof="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Tekststijl van het model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28-2-2023</a:t>
            </a:fld>
            <a:endParaRPr lang="nl-NL" noProof="0"/>
          </a:p>
        </p:txBody>
      </p:sp>
    </p:spTree>
    <p:extLst>
      <p:ext uri="{BB962C8B-B14F-4D97-AF65-F5344CB8AC3E}">
        <p14:creationId xmlns:p14="http://schemas.microsoft.com/office/powerpoint/2010/main" val="306931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3"/>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28-2-2023</a:t>
            </a:fld>
            <a:endParaRPr lang="nl-NL" noProof="0"/>
          </a:p>
        </p:txBody>
      </p:sp>
      <p:pic>
        <p:nvPicPr>
          <p:cNvPr id="20" name="Afbeelding 19">
            <a:extLst>
              <a:ext uri="{FF2B5EF4-FFF2-40B4-BE49-F238E27FC236}">
                <a16:creationId xmlns:a16="http://schemas.microsoft.com/office/drawing/2014/main" id="{2C6F9455-E769-9844-A268-79DC7B710BC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94290" y="5950661"/>
            <a:ext cx="2408665" cy="770773"/>
          </a:xfrm>
          <a:prstGeom prst="rect">
            <a:avLst/>
          </a:prstGeom>
        </p:spPr>
      </p:pic>
    </p:spTree>
    <p:extLst>
      <p:ext uri="{BB962C8B-B14F-4D97-AF65-F5344CB8AC3E}">
        <p14:creationId xmlns:p14="http://schemas.microsoft.com/office/powerpoint/2010/main" val="413505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6592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518217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90" r:id="rId2"/>
    <p:sldLayoutId id="2147483691" r:id="rId3"/>
    <p:sldLayoutId id="2147483650" r:id="rId4"/>
    <p:sldLayoutId id="2147483663" r:id="rId5"/>
    <p:sldLayoutId id="2147483664" r:id="rId6"/>
    <p:sldLayoutId id="2147483665" r:id="rId7"/>
    <p:sldLayoutId id="2147483666" r:id="rId8"/>
    <p:sldLayoutId id="2147483667" r:id="rId9"/>
    <p:sldLayoutId id="2147483671" r:id="rId10"/>
    <p:sldLayoutId id="2147483679" r:id="rId11"/>
    <p:sldLayoutId id="2147483680" r:id="rId12"/>
    <p:sldLayoutId id="2147483681" r:id="rId13"/>
    <p:sldLayoutId id="2147483682" r:id="rId14"/>
    <p:sldLayoutId id="2147483672" r:id="rId15"/>
    <p:sldLayoutId id="2147483673" r:id="rId16"/>
    <p:sldLayoutId id="2147483674" r:id="rId17"/>
    <p:sldLayoutId id="2147483676" r:id="rId18"/>
    <p:sldLayoutId id="2147483677" r:id="rId19"/>
    <p:sldLayoutId id="2147483678" r:id="rId20"/>
    <p:sldLayoutId id="2147483649" r:id="rId21"/>
    <p:sldLayoutId id="2147483669" r:id="rId22"/>
    <p:sldLayoutId id="2147483670" r:id="rId23"/>
    <p:sldLayoutId id="2147483683" r:id="rId24"/>
    <p:sldLayoutId id="2147483684" r:id="rId25"/>
    <p:sldLayoutId id="2147483685" r:id="rId26"/>
    <p:sldLayoutId id="2147483654" r:id="rId27"/>
    <p:sldLayoutId id="2147483655" r:id="rId28"/>
    <p:sldLayoutId id="2147483687" r:id="rId29"/>
    <p:sldLayoutId id="2147483688" r:id="rId30"/>
    <p:sldLayoutId id="2147483689" r:id="rId31"/>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ctpQOouIrO4"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9C152A09-14F2-41A1-9B21-775068B956A7}"/>
              </a:ext>
            </a:extLst>
          </p:cNvPr>
          <p:cNvSpPr>
            <a:spLocks noGrp="1"/>
          </p:cNvSpPr>
          <p:nvPr>
            <p:ph type="title"/>
          </p:nvPr>
        </p:nvSpPr>
        <p:spPr/>
        <p:txBody>
          <a:bodyPr/>
          <a:lstStyle/>
          <a:p>
            <a:endParaRPr lang="nl-NL"/>
          </a:p>
        </p:txBody>
      </p:sp>
      <p:sp>
        <p:nvSpPr>
          <p:cNvPr id="4" name="Tijdelijke aanduiding voor datum 3">
            <a:extLst>
              <a:ext uri="{FF2B5EF4-FFF2-40B4-BE49-F238E27FC236}">
                <a16:creationId xmlns:a16="http://schemas.microsoft.com/office/drawing/2014/main" id="{D833A677-DA02-41C7-B19C-2AEBA0D66BEF}"/>
              </a:ext>
            </a:extLst>
          </p:cNvPr>
          <p:cNvSpPr>
            <a:spLocks noGrp="1"/>
          </p:cNvSpPr>
          <p:nvPr>
            <p:ph type="dt" sz="half" idx="10"/>
          </p:nvPr>
        </p:nvSpPr>
        <p:spPr>
          <a:xfrm>
            <a:off x="6095999" y="7020000"/>
            <a:ext cx="1620000" cy="216000"/>
          </a:xfrm>
        </p:spPr>
        <p:txBody>
          <a:bodyPr/>
          <a:lstStyle/>
          <a:p>
            <a:fld id="{B34830DA-893C-43FC-932A-FD3AB0CCB479}" type="datetime1">
              <a:rPr lang="nl-NL" smtClean="0"/>
              <a:pPr/>
              <a:t>28-2-2023</a:t>
            </a:fld>
            <a:endParaRPr lang="nl-NL"/>
          </a:p>
        </p:txBody>
      </p:sp>
      <p:sp>
        <p:nvSpPr>
          <p:cNvPr id="5" name="Tijdelijke aanduiding voor voettekst 4">
            <a:extLst>
              <a:ext uri="{FF2B5EF4-FFF2-40B4-BE49-F238E27FC236}">
                <a16:creationId xmlns:a16="http://schemas.microsoft.com/office/drawing/2014/main" id="{4E17E8DE-389B-4F0A-8A50-69C8B570A519}"/>
              </a:ext>
            </a:extLst>
          </p:cNvPr>
          <p:cNvSpPr>
            <a:spLocks noGrp="1"/>
          </p:cNvSpPr>
          <p:nvPr>
            <p:ph type="ftr" sz="quarter" idx="11"/>
          </p:nvPr>
        </p:nvSpPr>
        <p:spPr>
          <a:xfrm>
            <a:off x="720568" y="7020000"/>
            <a:ext cx="5296057" cy="216000"/>
          </a:xfrm>
        </p:spPr>
        <p:txBody>
          <a:bodyPr/>
          <a:lstStyle/>
          <a:p>
            <a:r>
              <a:rPr lang="nl-NL" dirty="0"/>
              <a:t>Onderwerp van de presentatie</a:t>
            </a:r>
          </a:p>
        </p:txBody>
      </p:sp>
      <p:sp>
        <p:nvSpPr>
          <p:cNvPr id="6" name="Tijdelijke aanduiding voor dianummer 5">
            <a:extLst>
              <a:ext uri="{FF2B5EF4-FFF2-40B4-BE49-F238E27FC236}">
                <a16:creationId xmlns:a16="http://schemas.microsoft.com/office/drawing/2014/main" id="{3555F440-2F37-4A7F-8B9D-A63EEF43D09C}"/>
              </a:ext>
            </a:extLst>
          </p:cNvPr>
          <p:cNvSpPr>
            <a:spLocks noGrp="1"/>
          </p:cNvSpPr>
          <p:nvPr>
            <p:ph type="sldNum" sz="quarter" idx="12"/>
          </p:nvPr>
        </p:nvSpPr>
        <p:spPr>
          <a:xfrm>
            <a:off x="371476" y="7020000"/>
            <a:ext cx="311944" cy="216000"/>
          </a:xfrm>
        </p:spPr>
        <p:txBody>
          <a:bodyPr/>
          <a:lstStyle/>
          <a:p>
            <a:fld id="{45B76B8B-DE07-48A4-9913-B57A52F2F853}" type="slidenum">
              <a:rPr lang="nl-NL" smtClean="0"/>
              <a:pPr/>
              <a:t>1</a:t>
            </a:fld>
            <a:endParaRPr lang="nl-NL"/>
          </a:p>
        </p:txBody>
      </p:sp>
    </p:spTree>
    <p:extLst>
      <p:ext uri="{BB962C8B-B14F-4D97-AF65-F5344CB8AC3E}">
        <p14:creationId xmlns:p14="http://schemas.microsoft.com/office/powerpoint/2010/main" val="190876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28-2-2023</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10</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9728869" cy="1569660"/>
          </a:xfrm>
          <a:prstGeom prst="rect">
            <a:avLst/>
          </a:prstGeom>
        </p:spPr>
        <p:txBody>
          <a:bodyPr wrap="square">
            <a:spAutoFit/>
          </a:bodyPr>
          <a:lstStyle/>
          <a:p>
            <a:r>
              <a:rPr lang="nl-NL" sz="2400" dirty="0">
                <a:cs typeface="Arial"/>
              </a:rPr>
              <a:t>Een SWOT analyse zet je weg in een tabel</a:t>
            </a:r>
          </a:p>
          <a:p>
            <a:endParaRPr lang="nl-NL" sz="2400" dirty="0">
              <a:cs typeface="Arial"/>
            </a:endParaRPr>
          </a:p>
          <a:p>
            <a:endParaRPr lang="nl-NL" sz="2400" dirty="0">
              <a:cs typeface="Arial"/>
            </a:endParaRPr>
          </a:p>
          <a:p>
            <a:endParaRPr lang="nl-NL" sz="2400" dirty="0">
              <a:cs typeface="Arial"/>
            </a:endParaRPr>
          </a:p>
        </p:txBody>
      </p:sp>
      <p:pic>
        <p:nvPicPr>
          <p:cNvPr id="7" name="Afbeelding 6">
            <a:extLst>
              <a:ext uri="{FF2B5EF4-FFF2-40B4-BE49-F238E27FC236}">
                <a16:creationId xmlns:a16="http://schemas.microsoft.com/office/drawing/2014/main" id="{E4AC59DF-27C0-4BEF-974B-25D9BBDE4020}"/>
              </a:ext>
            </a:extLst>
          </p:cNvPr>
          <p:cNvPicPr>
            <a:picLocks noChangeAspect="1"/>
          </p:cNvPicPr>
          <p:nvPr/>
        </p:nvPicPr>
        <p:blipFill>
          <a:blip r:embed="rId3"/>
          <a:stretch>
            <a:fillRect/>
          </a:stretch>
        </p:blipFill>
        <p:spPr>
          <a:xfrm>
            <a:off x="1368346" y="2046782"/>
            <a:ext cx="6743808" cy="4094455"/>
          </a:xfrm>
          <a:prstGeom prst="rect">
            <a:avLst/>
          </a:prstGeom>
        </p:spPr>
      </p:pic>
    </p:spTree>
    <p:extLst>
      <p:ext uri="{BB962C8B-B14F-4D97-AF65-F5344CB8AC3E}">
        <p14:creationId xmlns:p14="http://schemas.microsoft.com/office/powerpoint/2010/main" val="280372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28-2-2023</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11</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9728869" cy="3785652"/>
          </a:xfrm>
          <a:prstGeom prst="rect">
            <a:avLst/>
          </a:prstGeom>
        </p:spPr>
        <p:txBody>
          <a:bodyPr wrap="square">
            <a:spAutoFit/>
          </a:bodyPr>
          <a:lstStyle/>
          <a:p>
            <a:r>
              <a:rPr lang="nl-NL" sz="2400" dirty="0">
                <a:cs typeface="Arial"/>
              </a:rPr>
              <a:t>Analyse SWOT</a:t>
            </a:r>
          </a:p>
          <a:p>
            <a:endParaRPr lang="nl-NL" sz="2400" dirty="0">
              <a:cs typeface="Arial"/>
            </a:endParaRPr>
          </a:p>
          <a:p>
            <a:r>
              <a:rPr lang="nl-NL" sz="2400" dirty="0">
                <a:cs typeface="Arial"/>
              </a:rPr>
              <a:t>Als je een SWOT hebt gemaakt moet je verantwoorden/ motiveren waarom je tot deze analyse bent gekomen.</a:t>
            </a:r>
          </a:p>
          <a:p>
            <a:endParaRPr lang="nl-NL" sz="2400" dirty="0">
              <a:cs typeface="Arial"/>
            </a:endParaRPr>
          </a:p>
          <a:p>
            <a:r>
              <a:rPr lang="nl-NL" sz="2400" dirty="0">
                <a:cs typeface="Arial"/>
              </a:rPr>
              <a:t>Wat maakt dat dit de sterke/ zwakke punten, kansen/ bedreigingen zijn.</a:t>
            </a:r>
          </a:p>
          <a:p>
            <a:endParaRPr lang="nl-NL" sz="2400" dirty="0">
              <a:cs typeface="Arial"/>
            </a:endParaRPr>
          </a:p>
          <a:p>
            <a:endParaRPr lang="nl-NL" sz="2400" dirty="0">
              <a:cs typeface="Arial"/>
            </a:endParaRPr>
          </a:p>
          <a:p>
            <a:endParaRPr lang="nl-NL" sz="2400" dirty="0">
              <a:cs typeface="Arial"/>
            </a:endParaRPr>
          </a:p>
        </p:txBody>
      </p:sp>
    </p:spTree>
    <p:extLst>
      <p:ext uri="{BB962C8B-B14F-4D97-AF65-F5344CB8AC3E}">
        <p14:creationId xmlns:p14="http://schemas.microsoft.com/office/powerpoint/2010/main" val="269687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28-2-2023</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12</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9728869" cy="3785652"/>
          </a:xfrm>
          <a:prstGeom prst="rect">
            <a:avLst/>
          </a:prstGeom>
        </p:spPr>
        <p:txBody>
          <a:bodyPr wrap="square">
            <a:spAutoFit/>
          </a:bodyPr>
          <a:lstStyle/>
          <a:p>
            <a:r>
              <a:rPr lang="nl-NL" sz="2400" b="1" dirty="0">
                <a:cs typeface="Arial"/>
              </a:rPr>
              <a:t>Motivatie</a:t>
            </a:r>
          </a:p>
          <a:p>
            <a:endParaRPr lang="nl-NL" sz="2400" dirty="0">
              <a:cs typeface="Arial"/>
            </a:endParaRPr>
          </a:p>
          <a:p>
            <a:r>
              <a:rPr lang="nl-NL" sz="2400" u="sng" dirty="0">
                <a:cs typeface="Arial"/>
              </a:rPr>
              <a:t>Voorbeeld:</a:t>
            </a:r>
          </a:p>
          <a:p>
            <a:r>
              <a:rPr lang="nl-NL" sz="2400" dirty="0">
                <a:cs typeface="Arial"/>
              </a:rPr>
              <a:t>De opmerking “weinig uitval in de kraamstal” zegt op zichzelf niets. Daarvoor moet je de uitval in de kraamstal van jouw leer- werkbedrijf vergelijken met het gemiddelde (in Nederland, de regio, vergelijkbare bedrijfsgrootte).</a:t>
            </a:r>
          </a:p>
          <a:p>
            <a:endParaRPr lang="nl-NL" sz="2400" dirty="0">
              <a:cs typeface="Arial"/>
            </a:endParaRPr>
          </a:p>
          <a:p>
            <a:r>
              <a:rPr lang="nl-NL" sz="2400" dirty="0">
                <a:cs typeface="Arial"/>
              </a:rPr>
              <a:t>Je moet dus de SWOT analyse motiveren. Waarom zijn de genoemde zaken een sterk, zwak punt/ wat maakt dit een kans, bedreiging.</a:t>
            </a:r>
          </a:p>
        </p:txBody>
      </p:sp>
    </p:spTree>
    <p:extLst>
      <p:ext uri="{BB962C8B-B14F-4D97-AF65-F5344CB8AC3E}">
        <p14:creationId xmlns:p14="http://schemas.microsoft.com/office/powerpoint/2010/main" val="655338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49B72-7947-35E2-B99B-F15D21EB2854}"/>
              </a:ext>
            </a:extLst>
          </p:cNvPr>
          <p:cNvSpPr>
            <a:spLocks noGrp="1"/>
          </p:cNvSpPr>
          <p:nvPr>
            <p:ph type="title"/>
          </p:nvPr>
        </p:nvSpPr>
        <p:spPr/>
        <p:txBody>
          <a:bodyPr/>
          <a:lstStyle/>
          <a:p>
            <a:r>
              <a:rPr lang="nl-NL" dirty="0"/>
              <a:t>SWOT analyse</a:t>
            </a:r>
          </a:p>
        </p:txBody>
      </p:sp>
      <p:sp>
        <p:nvSpPr>
          <p:cNvPr id="4" name="Tijdelijke aanduiding voor datum 3">
            <a:extLst>
              <a:ext uri="{FF2B5EF4-FFF2-40B4-BE49-F238E27FC236}">
                <a16:creationId xmlns:a16="http://schemas.microsoft.com/office/drawing/2014/main" id="{6551615E-EF92-C960-E80C-CCBCDE404C27}"/>
              </a:ext>
            </a:extLst>
          </p:cNvPr>
          <p:cNvSpPr>
            <a:spLocks noGrp="1"/>
          </p:cNvSpPr>
          <p:nvPr>
            <p:ph type="dt" sz="half" idx="10"/>
          </p:nvPr>
        </p:nvSpPr>
        <p:spPr/>
        <p:txBody>
          <a:bodyPr/>
          <a:lstStyle/>
          <a:p>
            <a:fld id="{5DD8805B-C73B-4907-9377-FC5FEFF5C94B}" type="datetime1">
              <a:rPr lang="nl-NL" noProof="0" smtClean="0"/>
              <a:t>28-2-2023</a:t>
            </a:fld>
            <a:endParaRPr lang="nl-NL" noProof="0"/>
          </a:p>
        </p:txBody>
      </p:sp>
      <p:sp>
        <p:nvSpPr>
          <p:cNvPr id="5" name="Tijdelijke aanduiding voor voettekst 4">
            <a:extLst>
              <a:ext uri="{FF2B5EF4-FFF2-40B4-BE49-F238E27FC236}">
                <a16:creationId xmlns:a16="http://schemas.microsoft.com/office/drawing/2014/main" id="{D0BC3895-C02D-B714-42D7-944A126AD5B5}"/>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36B8AAD-A483-14BE-0B8B-E5ACDCBBA7CE}"/>
              </a:ext>
            </a:extLst>
          </p:cNvPr>
          <p:cNvSpPr>
            <a:spLocks noGrp="1"/>
          </p:cNvSpPr>
          <p:nvPr>
            <p:ph type="sldNum" sz="quarter" idx="12"/>
          </p:nvPr>
        </p:nvSpPr>
        <p:spPr/>
        <p:txBody>
          <a:bodyPr/>
          <a:lstStyle/>
          <a:p>
            <a:fld id="{45B76B8B-DE07-48A4-9913-B57A52F2F853}" type="slidenum">
              <a:rPr lang="nl-NL" noProof="0" smtClean="0"/>
              <a:t>13</a:t>
            </a:fld>
            <a:endParaRPr lang="nl-NL" noProof="0"/>
          </a:p>
        </p:txBody>
      </p:sp>
      <p:sp>
        <p:nvSpPr>
          <p:cNvPr id="7" name="Rechthoek 6">
            <a:extLst>
              <a:ext uri="{FF2B5EF4-FFF2-40B4-BE49-F238E27FC236}">
                <a16:creationId xmlns:a16="http://schemas.microsoft.com/office/drawing/2014/main" id="{5B9118A3-2EB6-DB74-35D5-9B3241B47973}"/>
              </a:ext>
            </a:extLst>
          </p:cNvPr>
          <p:cNvSpPr/>
          <p:nvPr/>
        </p:nvSpPr>
        <p:spPr>
          <a:xfrm>
            <a:off x="371475" y="1457266"/>
            <a:ext cx="9728869" cy="5632311"/>
          </a:xfrm>
          <a:prstGeom prst="rect">
            <a:avLst/>
          </a:prstGeom>
        </p:spPr>
        <p:txBody>
          <a:bodyPr wrap="square">
            <a:spAutoFit/>
          </a:bodyPr>
          <a:lstStyle/>
          <a:p>
            <a:r>
              <a:rPr lang="nl-NL" sz="2400" b="1" dirty="0">
                <a:cs typeface="Arial"/>
              </a:rPr>
              <a:t>Optimalisatie</a:t>
            </a:r>
          </a:p>
          <a:p>
            <a:endParaRPr lang="nl-NL" sz="2400" dirty="0">
              <a:cs typeface="Arial"/>
            </a:endParaRPr>
          </a:p>
          <a:p>
            <a:r>
              <a:rPr lang="nl-NL" sz="2400" dirty="0">
                <a:cs typeface="Arial"/>
              </a:rPr>
              <a:t>Uitval in de kraamstal is inderdaad hoog </a:t>
            </a:r>
            <a:r>
              <a:rPr lang="nl-NL" sz="2400" dirty="0">
                <a:cs typeface="Arial"/>
                <a:sym typeface="Wingdings" panose="05000000000000000000" pitchFamily="2" charset="2"/>
              </a:rPr>
              <a:t> oplossing balansvloeren?</a:t>
            </a:r>
          </a:p>
          <a:p>
            <a:pPr marL="342900" indent="-342900">
              <a:buFont typeface="Wingdings" panose="05000000000000000000" pitchFamily="2" charset="2"/>
              <a:buChar char="Ø"/>
            </a:pPr>
            <a:r>
              <a:rPr lang="nl-NL" sz="2400" dirty="0">
                <a:cs typeface="Arial"/>
                <a:sym typeface="Wingdings" panose="05000000000000000000" pitchFamily="2" charset="2"/>
              </a:rPr>
              <a:t>Hoeft niet, je zult eerst moeten analyseren wat de oorzaak is van deze uitval. Misschien is de uitval van te hoog doordat er veel geboortediarree op het bedrijf is. In dat geval zullen balansvloeren niet het gewenste resultaat opleveren.</a:t>
            </a:r>
          </a:p>
          <a:p>
            <a:endParaRPr lang="nl-NL" sz="2400" dirty="0">
              <a:cs typeface="Arial"/>
              <a:sym typeface="Wingdings" panose="05000000000000000000" pitchFamily="2" charset="2"/>
            </a:endParaRPr>
          </a:p>
          <a:p>
            <a:r>
              <a:rPr lang="nl-NL" sz="2400" dirty="0">
                <a:cs typeface="Arial"/>
                <a:sym typeface="Wingdings" panose="05000000000000000000" pitchFamily="2" charset="2"/>
              </a:rPr>
              <a:t>Is de uitval te hoog door te veel doodliggers  oplossing balansvloeren?</a:t>
            </a:r>
          </a:p>
          <a:p>
            <a:pPr marL="342900" indent="-342900">
              <a:buFont typeface="Wingdings" panose="05000000000000000000" pitchFamily="2" charset="2"/>
              <a:buChar char="Ø"/>
            </a:pPr>
            <a:r>
              <a:rPr lang="nl-NL" sz="2400" dirty="0">
                <a:cs typeface="Arial"/>
                <a:sym typeface="Wingdings" panose="05000000000000000000" pitchFamily="2" charset="2"/>
              </a:rPr>
              <a:t>Hoeft niet, misschien zijn er teveel doodliggers omdat de biggen verzwakt zijn door geboortediarree. Dan is de onderliggende oorzaak de geboortediarree.</a:t>
            </a:r>
          </a:p>
          <a:p>
            <a:endParaRPr lang="nl-NL" sz="2400" dirty="0">
              <a:cs typeface="Arial"/>
              <a:sym typeface="Wingdings" panose="05000000000000000000" pitchFamily="2" charset="2"/>
            </a:endParaRPr>
          </a:p>
          <a:p>
            <a:endParaRPr lang="nl-NL" sz="2400" dirty="0">
              <a:cs typeface="Arial"/>
            </a:endParaRPr>
          </a:p>
        </p:txBody>
      </p:sp>
    </p:spTree>
    <p:extLst>
      <p:ext uri="{BB962C8B-B14F-4D97-AF65-F5344CB8AC3E}">
        <p14:creationId xmlns:p14="http://schemas.microsoft.com/office/powerpoint/2010/main" val="1438289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28-2-2023</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14</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9728869" cy="2677656"/>
          </a:xfrm>
          <a:prstGeom prst="rect">
            <a:avLst/>
          </a:prstGeom>
        </p:spPr>
        <p:txBody>
          <a:bodyPr wrap="square">
            <a:spAutoFit/>
          </a:bodyPr>
          <a:lstStyle/>
          <a:p>
            <a:r>
              <a:rPr lang="nl-NL" sz="2400" dirty="0">
                <a:cs typeface="Arial"/>
              </a:rPr>
              <a:t>Hieronder een filmpje die je kan helpen met het maken van een SWOT analyse. Natuurlijk zijn op YouTube nog meer voorbeelden te vinden.</a:t>
            </a:r>
          </a:p>
          <a:p>
            <a:endParaRPr lang="nl-NL" sz="2400" dirty="0">
              <a:cs typeface="Arial"/>
            </a:endParaRPr>
          </a:p>
          <a:p>
            <a:r>
              <a:rPr lang="nl-NL" sz="2400" dirty="0">
                <a:cs typeface="Arial"/>
                <a:hlinkClick r:id="rId3"/>
              </a:rPr>
              <a:t>https://www.youtube.com/watch?v=ctpQOouIrO4</a:t>
            </a:r>
            <a:endParaRPr lang="nl-NL" sz="2400" dirty="0">
              <a:cs typeface="Arial"/>
            </a:endParaRPr>
          </a:p>
          <a:p>
            <a:endParaRPr lang="nl-NL" sz="2400" dirty="0">
              <a:cs typeface="Arial"/>
            </a:endParaRPr>
          </a:p>
          <a:p>
            <a:endParaRPr lang="nl-NL" sz="2400" dirty="0">
              <a:cs typeface="Arial"/>
            </a:endParaRPr>
          </a:p>
        </p:txBody>
      </p:sp>
    </p:spTree>
    <p:extLst>
      <p:ext uri="{BB962C8B-B14F-4D97-AF65-F5344CB8AC3E}">
        <p14:creationId xmlns:p14="http://schemas.microsoft.com/office/powerpoint/2010/main" val="2548784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639ACB88-DE77-4C49-8D93-0B8021C154BA}"/>
              </a:ext>
            </a:extLst>
          </p:cNvPr>
          <p:cNvSpPr>
            <a:spLocks noGrp="1"/>
          </p:cNvSpPr>
          <p:nvPr>
            <p:ph type="title"/>
          </p:nvPr>
        </p:nvSpPr>
        <p:spPr/>
        <p:txBody>
          <a:bodyPr/>
          <a:lstStyle/>
          <a:p>
            <a:r>
              <a:rPr lang="nl-NL"/>
              <a:t>Einde</a:t>
            </a:r>
            <a:endParaRPr lang="nl-NL" dirty="0"/>
          </a:p>
        </p:txBody>
      </p:sp>
      <p:sp>
        <p:nvSpPr>
          <p:cNvPr id="4" name="Tijdelijke aanduiding voor datum 3">
            <a:extLst>
              <a:ext uri="{FF2B5EF4-FFF2-40B4-BE49-F238E27FC236}">
                <a16:creationId xmlns:a16="http://schemas.microsoft.com/office/drawing/2014/main" id="{BAC29C95-25F7-46F3-AA4F-813651568E40}"/>
              </a:ext>
            </a:extLst>
          </p:cNvPr>
          <p:cNvSpPr>
            <a:spLocks noGrp="1"/>
          </p:cNvSpPr>
          <p:nvPr>
            <p:ph type="dt" sz="half" idx="10"/>
          </p:nvPr>
        </p:nvSpPr>
        <p:spPr>
          <a:xfrm>
            <a:off x="6095999" y="7020000"/>
            <a:ext cx="1620000" cy="216000"/>
          </a:xfrm>
        </p:spPr>
        <p:txBody>
          <a:bodyPr/>
          <a:lstStyle/>
          <a:p>
            <a:fld id="{B34830DA-893C-43FC-932A-FD3AB0CCB479}" type="datetime1">
              <a:rPr lang="nl-NL" smtClean="0"/>
              <a:pPr/>
              <a:t>28-2-2023</a:t>
            </a:fld>
            <a:endParaRPr lang="nl-NL"/>
          </a:p>
        </p:txBody>
      </p:sp>
      <p:sp>
        <p:nvSpPr>
          <p:cNvPr id="5" name="Tijdelijke aanduiding voor voettekst 4">
            <a:extLst>
              <a:ext uri="{FF2B5EF4-FFF2-40B4-BE49-F238E27FC236}">
                <a16:creationId xmlns:a16="http://schemas.microsoft.com/office/drawing/2014/main" id="{1F9B1E76-1ADC-4767-9262-728C96596680}"/>
              </a:ext>
            </a:extLst>
          </p:cNvPr>
          <p:cNvSpPr>
            <a:spLocks noGrp="1"/>
          </p:cNvSpPr>
          <p:nvPr>
            <p:ph type="ftr" sz="quarter" idx="11"/>
          </p:nvPr>
        </p:nvSpPr>
        <p:spPr>
          <a:xfrm>
            <a:off x="720568" y="7020000"/>
            <a:ext cx="5296057" cy="216000"/>
          </a:xfrm>
        </p:spPr>
        <p:txBody>
          <a:bodyPr/>
          <a:lstStyle/>
          <a:p>
            <a:r>
              <a:rPr lang="nl-NL"/>
              <a:t>Onderwerp van de presentatie</a:t>
            </a:r>
          </a:p>
        </p:txBody>
      </p:sp>
      <p:sp>
        <p:nvSpPr>
          <p:cNvPr id="6" name="Tijdelijke aanduiding voor dianummer 5">
            <a:extLst>
              <a:ext uri="{FF2B5EF4-FFF2-40B4-BE49-F238E27FC236}">
                <a16:creationId xmlns:a16="http://schemas.microsoft.com/office/drawing/2014/main" id="{C473BC87-2B66-44BF-8CF6-240477A8F953}"/>
              </a:ext>
            </a:extLst>
          </p:cNvPr>
          <p:cNvSpPr>
            <a:spLocks noGrp="1"/>
          </p:cNvSpPr>
          <p:nvPr>
            <p:ph type="sldNum" sz="quarter" idx="12"/>
          </p:nvPr>
        </p:nvSpPr>
        <p:spPr>
          <a:xfrm>
            <a:off x="371476" y="7020000"/>
            <a:ext cx="311944" cy="216000"/>
          </a:xfrm>
        </p:spPr>
        <p:txBody>
          <a:bodyPr/>
          <a:lstStyle/>
          <a:p>
            <a:fld id="{45B76B8B-DE07-48A4-9913-B57A52F2F853}" type="slidenum">
              <a:rPr lang="nl-NL" smtClean="0"/>
              <a:pPr/>
              <a:t>15</a:t>
            </a:fld>
            <a:endParaRPr lang="nl-NL"/>
          </a:p>
        </p:txBody>
      </p:sp>
    </p:spTree>
    <p:extLst>
      <p:ext uri="{BB962C8B-B14F-4D97-AF65-F5344CB8AC3E}">
        <p14:creationId xmlns:p14="http://schemas.microsoft.com/office/powerpoint/2010/main" val="410764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A85897F-A535-4E61-8FA4-41F211471CAD}"/>
              </a:ext>
            </a:extLst>
          </p:cNvPr>
          <p:cNvSpPr>
            <a:spLocks noGrp="1"/>
          </p:cNvSpPr>
          <p:nvPr>
            <p:ph type="ctrTitle"/>
          </p:nvPr>
        </p:nvSpPr>
        <p:spPr>
          <a:xfrm>
            <a:off x="371476" y="3001962"/>
            <a:ext cx="8676000" cy="2484000"/>
          </a:xfrm>
        </p:spPr>
        <p:txBody>
          <a:bodyPr/>
          <a:lstStyle/>
          <a:p>
            <a:r>
              <a:rPr lang="nl-NL" dirty="0"/>
              <a:t>SWOT analyse</a:t>
            </a:r>
            <a:br>
              <a:rPr lang="nl-NL" dirty="0"/>
            </a:br>
            <a:r>
              <a:rPr lang="nl-NL" dirty="0"/>
              <a:t>SMART doelstelling</a:t>
            </a:r>
          </a:p>
        </p:txBody>
      </p:sp>
      <p:sp>
        <p:nvSpPr>
          <p:cNvPr id="4" name="Tijdelijke aanduiding voor dianummer 3">
            <a:extLst>
              <a:ext uri="{FF2B5EF4-FFF2-40B4-BE49-F238E27FC236}">
                <a16:creationId xmlns:a16="http://schemas.microsoft.com/office/drawing/2014/main" id="{3347714B-50E6-4BB0-8BFD-068A01578CA6}"/>
              </a:ext>
            </a:extLst>
          </p:cNvPr>
          <p:cNvSpPr>
            <a:spLocks noGrp="1"/>
          </p:cNvSpPr>
          <p:nvPr>
            <p:ph type="sldNum" sz="quarter" idx="12"/>
          </p:nvPr>
        </p:nvSpPr>
        <p:spPr>
          <a:xfrm>
            <a:off x="370800" y="7020000"/>
            <a:ext cx="311944" cy="216000"/>
          </a:xfrm>
        </p:spPr>
        <p:txBody>
          <a:bodyPr/>
          <a:lstStyle/>
          <a:p>
            <a:fld id="{45B76B8B-DE07-48A4-9913-B57A52F2F853}" type="slidenum">
              <a:rPr lang="nl-NL" dirty="0" smtClean="0"/>
              <a:pPr/>
              <a:t>2</a:t>
            </a:fld>
            <a:endParaRPr lang="nl-NL" dirty="0"/>
          </a:p>
        </p:txBody>
      </p:sp>
      <p:sp>
        <p:nvSpPr>
          <p:cNvPr id="13" name="Tijdelijke aanduiding voor voettekst 12">
            <a:extLst>
              <a:ext uri="{FF2B5EF4-FFF2-40B4-BE49-F238E27FC236}">
                <a16:creationId xmlns:a16="http://schemas.microsoft.com/office/drawing/2014/main" id="{8F4F87C3-B866-49CF-87A3-E8CF08503459}"/>
              </a:ext>
            </a:extLst>
          </p:cNvPr>
          <p:cNvSpPr>
            <a:spLocks noGrp="1"/>
          </p:cNvSpPr>
          <p:nvPr>
            <p:ph type="ftr" sz="quarter" idx="11"/>
          </p:nvPr>
        </p:nvSpPr>
        <p:spPr>
          <a:xfrm>
            <a:off x="1174750" y="6325170"/>
            <a:ext cx="4921250" cy="216000"/>
          </a:xfrm>
        </p:spPr>
        <p:txBody>
          <a:bodyPr/>
          <a:lstStyle/>
          <a:p>
            <a:r>
              <a:rPr lang="nl-NL" dirty="0"/>
              <a:t>Onderwerp van de presentatie</a:t>
            </a:r>
          </a:p>
        </p:txBody>
      </p:sp>
      <p:sp>
        <p:nvSpPr>
          <p:cNvPr id="6" name="Tijdelijke aanduiding voor datum 5">
            <a:extLst>
              <a:ext uri="{FF2B5EF4-FFF2-40B4-BE49-F238E27FC236}">
                <a16:creationId xmlns:a16="http://schemas.microsoft.com/office/drawing/2014/main" id="{2A05FEA6-6A98-448D-9FFF-07E40F7B1A20}"/>
              </a:ext>
            </a:extLst>
          </p:cNvPr>
          <p:cNvSpPr>
            <a:spLocks noGrp="1"/>
          </p:cNvSpPr>
          <p:nvPr>
            <p:ph type="dt" sz="half" idx="10"/>
          </p:nvPr>
        </p:nvSpPr>
        <p:spPr>
          <a:xfrm>
            <a:off x="371476" y="6325170"/>
            <a:ext cx="803274" cy="216000"/>
          </a:xfrm>
        </p:spPr>
        <p:txBody>
          <a:bodyPr/>
          <a:lstStyle/>
          <a:p>
            <a:fld id="{55A12DD1-E30B-4EEF-B472-86A51DCF2353}" type="datetime1">
              <a:rPr lang="nl-NL" smtClean="0"/>
              <a:pPr/>
              <a:t>28-2-2023</a:t>
            </a:fld>
            <a:endParaRPr lang="nl-NL"/>
          </a:p>
        </p:txBody>
      </p:sp>
    </p:spTree>
    <p:extLst>
      <p:ext uri="{BB962C8B-B14F-4D97-AF65-F5344CB8AC3E}">
        <p14:creationId xmlns:p14="http://schemas.microsoft.com/office/powerpoint/2010/main" val="414670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28-2-2023</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3</a:t>
            </a:fld>
            <a:endParaRPr lang="nl-NL"/>
          </a:p>
        </p:txBody>
      </p:sp>
      <p:sp>
        <p:nvSpPr>
          <p:cNvPr id="9" name="Tekstvak 8">
            <a:extLst>
              <a:ext uri="{FF2B5EF4-FFF2-40B4-BE49-F238E27FC236}">
                <a16:creationId xmlns:a16="http://schemas.microsoft.com/office/drawing/2014/main" id="{9AF887E1-9A79-239A-B05A-E9EA6F36EEF6}"/>
              </a:ext>
            </a:extLst>
          </p:cNvPr>
          <p:cNvSpPr txBox="1"/>
          <p:nvPr/>
        </p:nvSpPr>
        <p:spPr>
          <a:xfrm>
            <a:off x="371476" y="1457266"/>
            <a:ext cx="8620124" cy="3139321"/>
          </a:xfrm>
          <a:prstGeom prst="rect">
            <a:avLst/>
          </a:prstGeom>
          <a:noFill/>
        </p:spPr>
        <p:txBody>
          <a:bodyPr wrap="square">
            <a:spAutoFit/>
          </a:bodyPr>
          <a:lstStyle/>
          <a:p>
            <a:pPr marL="0" indent="0">
              <a:buNone/>
            </a:pPr>
            <a:r>
              <a:rPr lang="nl-NL" sz="1800" b="0" dirty="0">
                <a:cs typeface="Arial"/>
              </a:rPr>
              <a:t>Een SWOT analyse is een handig hulpmiddel om een bedrijf te analyseren. Een SWOT analyse maakt je niet door even een half uurtje enkele </a:t>
            </a:r>
            <a:r>
              <a:rPr lang="nl-NL" dirty="0">
                <a:cs typeface="Arial"/>
              </a:rPr>
              <a:t>onderdelen te “bedenken”. </a:t>
            </a:r>
          </a:p>
          <a:p>
            <a:pPr marL="0" indent="0">
              <a:buNone/>
            </a:pPr>
            <a:endParaRPr lang="nl-NL" dirty="0">
              <a:cs typeface="Arial"/>
            </a:endParaRPr>
          </a:p>
          <a:p>
            <a:pPr marL="0" indent="0">
              <a:buNone/>
            </a:pPr>
            <a:r>
              <a:rPr lang="nl-NL" sz="1800" b="0" dirty="0">
                <a:cs typeface="Arial"/>
              </a:rPr>
              <a:t>Aan de hand van de gemaakte SWOT analyse ga je een </a:t>
            </a:r>
            <a:r>
              <a:rPr lang="nl-NL" sz="1800" b="0" dirty="0" err="1">
                <a:cs typeface="Arial"/>
              </a:rPr>
              <a:t>optimalistieplan</a:t>
            </a:r>
            <a:r>
              <a:rPr lang="nl-NL" sz="1800" b="0" dirty="0">
                <a:cs typeface="Arial"/>
              </a:rPr>
              <a:t> schrijven voor jouw leer- werkbedrijf. Het is dus het fundamant onder jouw plan. </a:t>
            </a:r>
          </a:p>
          <a:p>
            <a:pPr marL="0" indent="0">
              <a:buNone/>
            </a:pPr>
            <a:endParaRPr lang="nl-NL" dirty="0">
              <a:cs typeface="Arial"/>
            </a:endParaRPr>
          </a:p>
          <a:p>
            <a:pPr marL="0" indent="0">
              <a:buNone/>
            </a:pPr>
            <a:r>
              <a:rPr lang="nl-NL" sz="1800" b="1" dirty="0">
                <a:cs typeface="Arial"/>
              </a:rPr>
              <a:t>LET OP!!!! Het is onmogelijk dat de door jouw uitgewerkte optimalisatie niet te herleiden is uit de SWOT analyse!!!</a:t>
            </a:r>
          </a:p>
          <a:p>
            <a:pPr marL="0" indent="0">
              <a:buNone/>
            </a:pPr>
            <a:endParaRPr lang="nl-NL" dirty="0">
              <a:cs typeface="Arial"/>
            </a:endParaRPr>
          </a:p>
          <a:p>
            <a:pPr marL="0" indent="0">
              <a:buNone/>
            </a:pPr>
            <a:endParaRPr lang="nl-NL" sz="1800" b="0" dirty="0">
              <a:cs typeface="Arial"/>
            </a:endParaRPr>
          </a:p>
        </p:txBody>
      </p:sp>
    </p:spTree>
    <p:extLst>
      <p:ext uri="{BB962C8B-B14F-4D97-AF65-F5344CB8AC3E}">
        <p14:creationId xmlns:p14="http://schemas.microsoft.com/office/powerpoint/2010/main" val="362410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7" name="Tijdelijke aanduiding voor inhoud 6">
            <a:extLst>
              <a:ext uri="{FF2B5EF4-FFF2-40B4-BE49-F238E27FC236}">
                <a16:creationId xmlns:a16="http://schemas.microsoft.com/office/drawing/2014/main" id="{04BC26A8-023C-4EB9-806E-D9535F77B42D}"/>
              </a:ext>
            </a:extLst>
          </p:cNvPr>
          <p:cNvSpPr>
            <a:spLocks noGrp="1"/>
          </p:cNvSpPr>
          <p:nvPr>
            <p:ph idx="1"/>
          </p:nvPr>
        </p:nvSpPr>
        <p:spPr>
          <a:xfrm>
            <a:off x="371475" y="1709738"/>
            <a:ext cx="11449050" cy="4419599"/>
          </a:xfrm>
        </p:spPr>
        <p:txBody>
          <a:bodyPr vert="horz" lIns="0" tIns="0" rIns="0" bIns="0" numCol="2" spcCol="180000" rtlCol="0" anchor="t">
            <a:noAutofit/>
          </a:bodyPr>
          <a:lstStyle/>
          <a:p>
            <a:pPr marL="0" indent="0">
              <a:buNone/>
            </a:pPr>
            <a:r>
              <a:rPr lang="nl-NL" dirty="0">
                <a:cs typeface="Arial"/>
              </a:rPr>
              <a:t>SWOT is een afkorting van:</a:t>
            </a:r>
          </a:p>
          <a:p>
            <a:pPr marL="0" indent="0">
              <a:spcBef>
                <a:spcPts val="0"/>
              </a:spcBef>
              <a:buNone/>
            </a:pPr>
            <a:endParaRPr lang="nl-NL" dirty="0">
              <a:cs typeface="Arial"/>
            </a:endParaRPr>
          </a:p>
          <a:p>
            <a:pPr marL="0" indent="0">
              <a:spcBef>
                <a:spcPts val="0"/>
              </a:spcBef>
              <a:buNone/>
            </a:pPr>
            <a:r>
              <a:rPr lang="nl-NL" dirty="0" err="1">
                <a:cs typeface="Arial"/>
              </a:rPr>
              <a:t>Strengths</a:t>
            </a:r>
            <a:r>
              <a:rPr lang="nl-NL" dirty="0">
                <a:cs typeface="Arial"/>
              </a:rPr>
              <a:t>		</a:t>
            </a:r>
            <a:r>
              <a:rPr lang="nl-NL" dirty="0">
                <a:cs typeface="Arial"/>
                <a:sym typeface="Wingdings" panose="05000000000000000000" pitchFamily="2" charset="2"/>
              </a:rPr>
              <a:t> sterktes</a:t>
            </a:r>
            <a:endParaRPr lang="nl-NL" dirty="0">
              <a:cs typeface="Arial"/>
            </a:endParaRPr>
          </a:p>
          <a:p>
            <a:pPr marL="0" indent="0">
              <a:spcBef>
                <a:spcPts val="0"/>
              </a:spcBef>
              <a:buNone/>
            </a:pPr>
            <a:r>
              <a:rPr lang="nl-NL" dirty="0" err="1">
                <a:cs typeface="Arial"/>
              </a:rPr>
              <a:t>Weaknesses</a:t>
            </a:r>
            <a:r>
              <a:rPr lang="nl-NL" dirty="0">
                <a:cs typeface="Arial"/>
              </a:rPr>
              <a:t>	</a:t>
            </a:r>
            <a:r>
              <a:rPr lang="nl-NL" dirty="0">
                <a:cs typeface="Arial"/>
                <a:sym typeface="Wingdings" panose="05000000000000000000" pitchFamily="2" charset="2"/>
              </a:rPr>
              <a:t> zwaktes</a:t>
            </a:r>
            <a:endParaRPr lang="nl-NL" dirty="0">
              <a:cs typeface="Arial"/>
            </a:endParaRPr>
          </a:p>
          <a:p>
            <a:pPr marL="0" indent="0">
              <a:spcBef>
                <a:spcPts val="0"/>
              </a:spcBef>
              <a:buNone/>
            </a:pPr>
            <a:r>
              <a:rPr lang="nl-NL" dirty="0" err="1">
                <a:cs typeface="Arial"/>
              </a:rPr>
              <a:t>Opportunities</a:t>
            </a:r>
            <a:r>
              <a:rPr lang="nl-NL" dirty="0">
                <a:cs typeface="Arial"/>
              </a:rPr>
              <a:t>	</a:t>
            </a:r>
            <a:r>
              <a:rPr lang="nl-NL" dirty="0">
                <a:cs typeface="Arial"/>
                <a:sym typeface="Wingdings" panose="05000000000000000000" pitchFamily="2" charset="2"/>
              </a:rPr>
              <a:t> kansen</a:t>
            </a:r>
            <a:endParaRPr lang="nl-NL" dirty="0">
              <a:cs typeface="Arial"/>
            </a:endParaRPr>
          </a:p>
          <a:p>
            <a:pPr marL="0" indent="0">
              <a:spcBef>
                <a:spcPts val="0"/>
              </a:spcBef>
              <a:buNone/>
            </a:pPr>
            <a:r>
              <a:rPr lang="nl-NL" dirty="0" err="1">
                <a:cs typeface="Arial"/>
              </a:rPr>
              <a:t>Threats</a:t>
            </a:r>
            <a:r>
              <a:rPr lang="nl-NL" dirty="0">
                <a:cs typeface="Arial"/>
              </a:rPr>
              <a:t>		</a:t>
            </a:r>
            <a:r>
              <a:rPr lang="nl-NL" dirty="0">
                <a:cs typeface="Arial"/>
                <a:sym typeface="Wingdings" panose="05000000000000000000" pitchFamily="2" charset="2"/>
              </a:rPr>
              <a:t> bedreigingen</a:t>
            </a:r>
            <a:endParaRPr lang="nl-NL" dirty="0">
              <a:cs typeface="Arial"/>
            </a:endParaRPr>
          </a:p>
          <a:p>
            <a:pPr marL="0" indent="0">
              <a:buNone/>
            </a:pPr>
            <a:endParaRPr lang="nl-NL" dirty="0">
              <a:cs typeface="Arial"/>
            </a:endParaRP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28-2-2023</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4</a:t>
            </a:fld>
            <a:endParaRPr lang="nl-NL"/>
          </a:p>
        </p:txBody>
      </p:sp>
    </p:spTree>
    <p:extLst>
      <p:ext uri="{BB962C8B-B14F-4D97-AF65-F5344CB8AC3E}">
        <p14:creationId xmlns:p14="http://schemas.microsoft.com/office/powerpoint/2010/main" val="155212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28-2-2023</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5</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10260000" cy="3477875"/>
          </a:xfrm>
          <a:prstGeom prst="rect">
            <a:avLst/>
          </a:prstGeom>
        </p:spPr>
        <p:txBody>
          <a:bodyPr wrap="square">
            <a:spAutoFit/>
          </a:bodyPr>
          <a:lstStyle/>
          <a:p>
            <a:r>
              <a:rPr lang="nl-NL" sz="2800" b="1" dirty="0">
                <a:cs typeface="Arial"/>
              </a:rPr>
              <a:t>Interne analyse </a:t>
            </a:r>
          </a:p>
          <a:p>
            <a:endParaRPr lang="nl-NL" sz="2400" dirty="0">
              <a:cs typeface="Arial"/>
            </a:endParaRPr>
          </a:p>
          <a:p>
            <a:r>
              <a:rPr lang="nl-NL" sz="2400" dirty="0">
                <a:cs typeface="Arial"/>
              </a:rPr>
              <a:t>Bij de interne analyse kijk je naar binnen. Dus naar jezelf of naar je bedrijf.  </a:t>
            </a:r>
          </a:p>
          <a:p>
            <a:endParaRPr lang="nl-NL" sz="2400" dirty="0">
              <a:cs typeface="Arial"/>
            </a:endParaRPr>
          </a:p>
          <a:p>
            <a:r>
              <a:rPr lang="nl-NL" sz="2400" b="1" dirty="0">
                <a:cs typeface="Arial"/>
              </a:rPr>
              <a:t>Sterktes:</a:t>
            </a:r>
          </a:p>
          <a:p>
            <a:r>
              <a:rPr lang="nl-NL" sz="2400" dirty="0">
                <a:cs typeface="Arial"/>
              </a:rPr>
              <a:t>Wat zijn </a:t>
            </a:r>
            <a:r>
              <a:rPr lang="nl-NL" sz="2400" u="sng" dirty="0">
                <a:cs typeface="Arial"/>
              </a:rPr>
              <a:t>jouw</a:t>
            </a:r>
            <a:r>
              <a:rPr lang="nl-NL" sz="2400" dirty="0">
                <a:cs typeface="Arial"/>
              </a:rPr>
              <a:t> sterke punten, waar ben je goed in.</a:t>
            </a:r>
          </a:p>
          <a:p>
            <a:endParaRPr lang="nl-NL" sz="2400" dirty="0">
              <a:cs typeface="Arial"/>
            </a:endParaRPr>
          </a:p>
          <a:p>
            <a:r>
              <a:rPr lang="nl-NL" sz="2400" b="1" dirty="0">
                <a:cs typeface="Arial"/>
              </a:rPr>
              <a:t>Zwaktes</a:t>
            </a:r>
          </a:p>
          <a:p>
            <a:r>
              <a:rPr lang="nl-NL" sz="2400" dirty="0">
                <a:cs typeface="Arial"/>
              </a:rPr>
              <a:t>Waar ben je minder goed in. Wat of waar kan jij je verbeteren</a:t>
            </a:r>
          </a:p>
        </p:txBody>
      </p:sp>
    </p:spTree>
    <p:extLst>
      <p:ext uri="{BB962C8B-B14F-4D97-AF65-F5344CB8AC3E}">
        <p14:creationId xmlns:p14="http://schemas.microsoft.com/office/powerpoint/2010/main" val="143721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28-2-2023</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6</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10260000" cy="3477875"/>
          </a:xfrm>
          <a:prstGeom prst="rect">
            <a:avLst/>
          </a:prstGeom>
        </p:spPr>
        <p:txBody>
          <a:bodyPr wrap="square">
            <a:spAutoFit/>
          </a:bodyPr>
          <a:lstStyle/>
          <a:p>
            <a:r>
              <a:rPr lang="nl-NL" sz="2800" b="1" dirty="0">
                <a:cs typeface="Arial"/>
              </a:rPr>
              <a:t>Interne analyse </a:t>
            </a:r>
          </a:p>
          <a:p>
            <a:endParaRPr lang="nl-NL" sz="2400" dirty="0">
              <a:cs typeface="Arial"/>
            </a:endParaRPr>
          </a:p>
          <a:p>
            <a:r>
              <a:rPr lang="nl-NL" sz="2400" dirty="0">
                <a:cs typeface="Arial"/>
              </a:rPr>
              <a:t>Denk hierbij onder andere aan:</a:t>
            </a:r>
          </a:p>
          <a:p>
            <a:endParaRPr lang="nl-NL" sz="2400" dirty="0">
              <a:cs typeface="Arial"/>
            </a:endParaRPr>
          </a:p>
          <a:p>
            <a:pPr marL="342900" indent="-342900">
              <a:buFont typeface="Arial" panose="020B0604020202020204" pitchFamily="34" charset="0"/>
              <a:buChar char="•"/>
            </a:pPr>
            <a:r>
              <a:rPr lang="nl-NL" sz="2400" dirty="0">
                <a:cs typeface="Arial"/>
              </a:rPr>
              <a:t>Technische resultaten</a:t>
            </a:r>
          </a:p>
          <a:p>
            <a:pPr marL="342900" indent="-342900">
              <a:buFont typeface="Arial" panose="020B0604020202020204" pitchFamily="34" charset="0"/>
              <a:buChar char="•"/>
            </a:pPr>
            <a:r>
              <a:rPr lang="nl-NL" sz="2400" dirty="0">
                <a:cs typeface="Arial"/>
              </a:rPr>
              <a:t>Personeel (beleid)</a:t>
            </a:r>
          </a:p>
          <a:p>
            <a:pPr marL="342900" indent="-342900">
              <a:buFont typeface="Arial" panose="020B0604020202020204" pitchFamily="34" charset="0"/>
              <a:buChar char="•"/>
            </a:pPr>
            <a:r>
              <a:rPr lang="nl-NL" sz="2400" dirty="0">
                <a:cs typeface="Arial"/>
              </a:rPr>
              <a:t>Staat van onderhoud van de gebouwen en inrichting</a:t>
            </a:r>
          </a:p>
          <a:p>
            <a:pPr marL="342900" indent="-342900">
              <a:buFont typeface="Arial" panose="020B0604020202020204" pitchFamily="34" charset="0"/>
              <a:buChar char="•"/>
            </a:pPr>
            <a:r>
              <a:rPr lang="nl-NL" sz="2400" dirty="0">
                <a:cs typeface="Arial"/>
              </a:rPr>
              <a:t>Opvolging</a:t>
            </a:r>
          </a:p>
          <a:p>
            <a:pPr marL="342900" indent="-342900">
              <a:buFont typeface="Arial" panose="020B0604020202020204" pitchFamily="34" charset="0"/>
              <a:buChar char="•"/>
            </a:pPr>
            <a:r>
              <a:rPr lang="nl-NL" sz="2400" dirty="0">
                <a:cs typeface="Arial"/>
              </a:rPr>
              <a:t>Etc.</a:t>
            </a:r>
          </a:p>
        </p:txBody>
      </p:sp>
    </p:spTree>
    <p:extLst>
      <p:ext uri="{BB962C8B-B14F-4D97-AF65-F5344CB8AC3E}">
        <p14:creationId xmlns:p14="http://schemas.microsoft.com/office/powerpoint/2010/main" val="90266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28-2-2023</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7</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9728869" cy="3847207"/>
          </a:xfrm>
          <a:prstGeom prst="rect">
            <a:avLst/>
          </a:prstGeom>
        </p:spPr>
        <p:txBody>
          <a:bodyPr wrap="square">
            <a:spAutoFit/>
          </a:bodyPr>
          <a:lstStyle/>
          <a:p>
            <a:r>
              <a:rPr lang="nl-NL" sz="2800" b="1" dirty="0">
                <a:cs typeface="Arial"/>
              </a:rPr>
              <a:t>Externe analyse </a:t>
            </a:r>
          </a:p>
          <a:p>
            <a:endParaRPr lang="nl-NL" sz="2400" dirty="0">
              <a:cs typeface="Arial"/>
            </a:endParaRPr>
          </a:p>
          <a:p>
            <a:r>
              <a:rPr lang="nl-NL" sz="2400" dirty="0">
                <a:cs typeface="Arial"/>
              </a:rPr>
              <a:t>Bij de externe analyse kijk je niet naar jezelf maar kijk je naar buiten. De externe analyse ligt dan ook helemaal buiten jezelf of eigen bedrijf.</a:t>
            </a:r>
          </a:p>
          <a:p>
            <a:endParaRPr lang="nl-NL" sz="2400" dirty="0">
              <a:cs typeface="Arial"/>
            </a:endParaRPr>
          </a:p>
          <a:p>
            <a:r>
              <a:rPr lang="nl-NL" sz="2400" b="1" dirty="0">
                <a:cs typeface="Arial"/>
              </a:rPr>
              <a:t>Kansen</a:t>
            </a:r>
          </a:p>
          <a:p>
            <a:r>
              <a:rPr lang="nl-NL" sz="2400" dirty="0">
                <a:cs typeface="Arial"/>
              </a:rPr>
              <a:t>Waar liggen voor jou kansen, waar of wat zijn mogelijkheden.</a:t>
            </a:r>
          </a:p>
          <a:p>
            <a:endParaRPr lang="nl-NL" sz="2400" dirty="0">
              <a:cs typeface="Arial"/>
            </a:endParaRPr>
          </a:p>
          <a:p>
            <a:r>
              <a:rPr lang="nl-NL" sz="2400" b="1" dirty="0">
                <a:cs typeface="Arial"/>
              </a:rPr>
              <a:t>Bedreigingen</a:t>
            </a:r>
          </a:p>
          <a:p>
            <a:r>
              <a:rPr lang="nl-NL" sz="2400" dirty="0">
                <a:cs typeface="Arial"/>
              </a:rPr>
              <a:t>Waar of wat zijn bedreiging voor jou of jou bedrijf</a:t>
            </a:r>
          </a:p>
        </p:txBody>
      </p:sp>
    </p:spTree>
    <p:extLst>
      <p:ext uri="{BB962C8B-B14F-4D97-AF65-F5344CB8AC3E}">
        <p14:creationId xmlns:p14="http://schemas.microsoft.com/office/powerpoint/2010/main" val="3146562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28-2-2023</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8</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9728869" cy="3908762"/>
          </a:xfrm>
          <a:prstGeom prst="rect">
            <a:avLst/>
          </a:prstGeom>
        </p:spPr>
        <p:txBody>
          <a:bodyPr wrap="square">
            <a:spAutoFit/>
          </a:bodyPr>
          <a:lstStyle/>
          <a:p>
            <a:r>
              <a:rPr lang="nl-NL" sz="2800" b="1" dirty="0">
                <a:cs typeface="Arial"/>
              </a:rPr>
              <a:t>Externe analyse</a:t>
            </a:r>
            <a:endParaRPr lang="nl-NL" sz="2800" dirty="0">
              <a:cs typeface="Arial"/>
            </a:endParaRPr>
          </a:p>
          <a:p>
            <a:endParaRPr lang="nl-NL" sz="2800" b="1" dirty="0">
              <a:cs typeface="Arial"/>
            </a:endParaRPr>
          </a:p>
          <a:p>
            <a:r>
              <a:rPr lang="nl-NL" sz="2400" dirty="0">
                <a:cs typeface="Arial"/>
              </a:rPr>
              <a:t>Denk hierbij aan:</a:t>
            </a:r>
          </a:p>
          <a:p>
            <a:endParaRPr lang="nl-NL" sz="2400" dirty="0">
              <a:cs typeface="Arial"/>
            </a:endParaRPr>
          </a:p>
          <a:p>
            <a:pPr marL="342900" indent="-342900">
              <a:buFont typeface="Arial" panose="020B0604020202020204" pitchFamily="34" charset="0"/>
              <a:buChar char="•"/>
            </a:pPr>
            <a:r>
              <a:rPr lang="nl-NL" sz="2400" dirty="0">
                <a:cs typeface="Arial"/>
              </a:rPr>
              <a:t>Markt</a:t>
            </a:r>
          </a:p>
          <a:p>
            <a:pPr marL="342900" indent="-342900">
              <a:buFont typeface="Arial" panose="020B0604020202020204" pitchFamily="34" charset="0"/>
              <a:buChar char="•"/>
            </a:pPr>
            <a:r>
              <a:rPr lang="nl-NL" sz="2400" dirty="0">
                <a:cs typeface="Arial"/>
              </a:rPr>
              <a:t>Ligging (natura 2000, bebouwing in de omgeving)</a:t>
            </a:r>
          </a:p>
          <a:p>
            <a:pPr marL="342900" indent="-342900">
              <a:buFont typeface="Arial" panose="020B0604020202020204" pitchFamily="34" charset="0"/>
              <a:buChar char="•"/>
            </a:pPr>
            <a:r>
              <a:rPr lang="nl-NL" sz="2400" dirty="0">
                <a:cs typeface="Arial"/>
              </a:rPr>
              <a:t>Politiek</a:t>
            </a:r>
          </a:p>
          <a:p>
            <a:pPr marL="342900" indent="-342900">
              <a:buFont typeface="Arial" panose="020B0604020202020204" pitchFamily="34" charset="0"/>
              <a:buChar char="•"/>
            </a:pPr>
            <a:r>
              <a:rPr lang="nl-NL" sz="2400" dirty="0">
                <a:cs typeface="Arial"/>
              </a:rPr>
              <a:t>Ontwikkelen in de sector/ </a:t>
            </a:r>
            <a:r>
              <a:rPr lang="nl-NL" sz="2400" dirty="0" err="1">
                <a:cs typeface="Arial"/>
              </a:rPr>
              <a:t>landbouwbreed</a:t>
            </a:r>
            <a:endParaRPr lang="nl-NL" sz="2400" dirty="0">
              <a:cs typeface="Arial"/>
            </a:endParaRPr>
          </a:p>
          <a:p>
            <a:pPr marL="342900" indent="-342900">
              <a:buFont typeface="Arial" panose="020B0604020202020204" pitchFamily="34" charset="0"/>
              <a:buChar char="•"/>
            </a:pPr>
            <a:r>
              <a:rPr lang="nl-NL" sz="2400" dirty="0">
                <a:cs typeface="Arial"/>
              </a:rPr>
              <a:t>Etc. </a:t>
            </a:r>
          </a:p>
          <a:p>
            <a:endParaRPr lang="nl-NL" sz="2400" dirty="0">
              <a:cs typeface="Arial"/>
            </a:endParaRPr>
          </a:p>
        </p:txBody>
      </p:sp>
    </p:spTree>
    <p:extLst>
      <p:ext uri="{BB962C8B-B14F-4D97-AF65-F5344CB8AC3E}">
        <p14:creationId xmlns:p14="http://schemas.microsoft.com/office/powerpoint/2010/main" val="81702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28-2-2023</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9</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9728869" cy="3046988"/>
          </a:xfrm>
          <a:prstGeom prst="rect">
            <a:avLst/>
          </a:prstGeom>
        </p:spPr>
        <p:txBody>
          <a:bodyPr wrap="square">
            <a:spAutoFit/>
          </a:bodyPr>
          <a:lstStyle/>
          <a:p>
            <a:r>
              <a:rPr lang="nl-NL" sz="2400" b="1" dirty="0">
                <a:cs typeface="Arial"/>
              </a:rPr>
              <a:t>Positief</a:t>
            </a:r>
          </a:p>
          <a:p>
            <a:endParaRPr lang="nl-NL" sz="2400" dirty="0">
              <a:cs typeface="Arial"/>
            </a:endParaRPr>
          </a:p>
          <a:p>
            <a:r>
              <a:rPr lang="nl-NL" sz="2400" dirty="0">
                <a:cs typeface="Arial"/>
              </a:rPr>
              <a:t>Kansen en sterktes zijn positieve factoren in een SWOT analyse</a:t>
            </a:r>
          </a:p>
          <a:p>
            <a:endParaRPr lang="nl-NL" sz="2400" dirty="0">
              <a:cs typeface="Arial"/>
            </a:endParaRPr>
          </a:p>
          <a:p>
            <a:r>
              <a:rPr lang="nl-NL" sz="2400" b="1" dirty="0">
                <a:cs typeface="Arial"/>
              </a:rPr>
              <a:t>Negatief</a:t>
            </a:r>
          </a:p>
          <a:p>
            <a:endParaRPr lang="nl-NL" sz="2400" dirty="0">
              <a:cs typeface="Arial"/>
            </a:endParaRPr>
          </a:p>
          <a:p>
            <a:r>
              <a:rPr lang="nl-NL" sz="2400" dirty="0">
                <a:cs typeface="Arial"/>
              </a:rPr>
              <a:t>Zwaktes en bedreigingen zijn negatieve factoren in een SWOT analyse</a:t>
            </a:r>
          </a:p>
        </p:txBody>
      </p:sp>
    </p:spTree>
    <p:extLst>
      <p:ext uri="{BB962C8B-B14F-4D97-AF65-F5344CB8AC3E}">
        <p14:creationId xmlns:p14="http://schemas.microsoft.com/office/powerpoint/2010/main" val="224332399"/>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_Powerpoint_Template" id="{6CF14EEB-6C2D-44F6-9B6F-3B3A136E0DC1}" vid="{A3259D04-0B05-473D-9B0E-1BDF1DDFD46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1B007C67F9A847839FCBD3555DADE1" ma:contentTypeVersion="15" ma:contentTypeDescription="Een nieuw document maken." ma:contentTypeScope="" ma:versionID="7179f21fef7c12fda7d2b1110c520d08">
  <xsd:schema xmlns:xsd="http://www.w3.org/2001/XMLSchema" xmlns:xs="http://www.w3.org/2001/XMLSchema" xmlns:p="http://schemas.microsoft.com/office/2006/metadata/properties" xmlns:ns2="5a7baa64-63c8-4e50-b88d-0a2b46a4dc7e" xmlns:ns3="90dad8e8-e9f4-4bab-8d98-c1dd60a18116" targetNamespace="http://schemas.microsoft.com/office/2006/metadata/properties" ma:root="true" ma:fieldsID="53ebb21b3d66b3914da1512fcb96a065" ns2:_="" ns3:_="">
    <xsd:import namespace="5a7baa64-63c8-4e50-b88d-0a2b46a4dc7e"/>
    <xsd:import namespace="90dad8e8-e9f4-4bab-8d98-c1dd60a181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baa64-63c8-4e50-b88d-0a2b46a4dc7e"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DateTaken" ma:index="7" nillable="true" ma:displayName="MediaServiceDateTaken" ma:hidden="true" ma:internalName="MediaServiceDateTaken" ma:readOnly="true">
      <xsd:simpleType>
        <xsd:restriction base="dms:Text"/>
      </xsd:simpleType>
    </xsd:element>
    <xsd:element name="MediaLengthInSeconds" ma:index="8"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dad8e8-e9f4-4bab-8d98-c1dd60a18116"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2.xml><?xml version="1.0" encoding="utf-8"?>
<ds:datastoreItem xmlns:ds="http://schemas.openxmlformats.org/officeDocument/2006/customXml" ds:itemID="{1C2DE099-3041-4F17-B9F3-21CE90A9AB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7baa64-63c8-4e50-b88d-0a2b46a4dc7e"/>
    <ds:schemaRef ds:uri="90dad8e8-e9f4-4bab-8d98-c1dd60a18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3B809E-9840-4F61-A777-0ECC9F692F13}">
  <ds:schemaRefs>
    <ds:schemaRef ds:uri="http://purl.org/dc/terms/"/>
    <ds:schemaRef ds:uri="http://www.w3.org/XML/1998/namespace"/>
    <ds:schemaRef ds:uri="http://schemas.microsoft.com/office/2006/documentManagement/types"/>
    <ds:schemaRef ds:uri="90dad8e8-e9f4-4bab-8d98-c1dd60a18116"/>
    <ds:schemaRef ds:uri="http://purl.org/dc/elements/1.1/"/>
    <ds:schemaRef ds:uri="http://schemas.microsoft.com/office/infopath/2007/PartnerControls"/>
    <ds:schemaRef ds:uri="5a7baa64-63c8-4e50-b88d-0a2b46a4dc7e"/>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Yuverta_Powerpoint_Template</Template>
  <TotalTime>100</TotalTime>
  <Words>656</Words>
  <Application>Microsoft Office PowerPoint</Application>
  <PresentationFormat>Breedbeeld</PresentationFormat>
  <Paragraphs>151</Paragraphs>
  <Slides>15</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Arial Black</vt:lpstr>
      <vt:lpstr>Calibri</vt:lpstr>
      <vt:lpstr>Wingdings</vt:lpstr>
      <vt:lpstr>Yuverta</vt:lpstr>
      <vt:lpstr>PowerPoint-presentatie</vt:lpstr>
      <vt:lpstr>SWOT analyse SMART doelstelling</vt:lpstr>
      <vt:lpstr>SWOT analyse</vt:lpstr>
      <vt:lpstr>SWOT analyse</vt:lpstr>
      <vt:lpstr>SWOT analyse</vt:lpstr>
      <vt:lpstr>SWOT analyse</vt:lpstr>
      <vt:lpstr>SWOT analyse</vt:lpstr>
      <vt:lpstr>SWOT analyse</vt:lpstr>
      <vt:lpstr>SWOT analyse</vt:lpstr>
      <vt:lpstr>SWOT analyse</vt:lpstr>
      <vt:lpstr>SWOT analyse</vt:lpstr>
      <vt:lpstr>SWOT analyse</vt:lpstr>
      <vt:lpstr>SWOT analyse</vt:lpstr>
      <vt:lpstr>SWOT analyse</vt:lpstr>
      <vt:lpstr>Einde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Herman Peeters</dc:creator>
  <dc:description>Template by HQ Solutions</dc:description>
  <cp:lastModifiedBy>Herman Peeters</cp:lastModifiedBy>
  <cp:revision>13</cp:revision>
  <dcterms:created xsi:type="dcterms:W3CDTF">2021-11-18T14:34:52Z</dcterms:created>
  <dcterms:modified xsi:type="dcterms:W3CDTF">2023-02-28T11:02:05Z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0x0101001F1B007C67F9A847839FCBD3555DADE1</vt:lpwstr>
  </property>
</Properties>
</file>